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76" r:id="rId2"/>
    <p:sldId id="320" r:id="rId3"/>
    <p:sldId id="330" r:id="rId4"/>
    <p:sldId id="331" r:id="rId5"/>
    <p:sldId id="332" r:id="rId6"/>
    <p:sldId id="333" r:id="rId7"/>
    <p:sldId id="319" r:id="rId8"/>
    <p:sldId id="304" r:id="rId9"/>
    <p:sldId id="335" r:id="rId10"/>
    <p:sldId id="336" r:id="rId11"/>
    <p:sldId id="287" r:id="rId12"/>
    <p:sldId id="290" r:id="rId13"/>
    <p:sldId id="337" r:id="rId14"/>
    <p:sldId id="350" r:id="rId15"/>
    <p:sldId id="351" r:id="rId16"/>
    <p:sldId id="340" r:id="rId17"/>
    <p:sldId id="342" r:id="rId18"/>
    <p:sldId id="323" r:id="rId19"/>
    <p:sldId id="346" r:id="rId20"/>
    <p:sldId id="348" r:id="rId21"/>
    <p:sldId id="347" r:id="rId22"/>
    <p:sldId id="344" r:id="rId23"/>
    <p:sldId id="345" r:id="rId24"/>
    <p:sldId id="349" r:id="rId25"/>
    <p:sldId id="352" r:id="rId26"/>
    <p:sldId id="30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6FDC4B-EB49-5741-B87B-C41D7D1F9732}">
          <p14:sldIdLst>
            <p14:sldId id="276"/>
          </p14:sldIdLst>
        </p14:section>
        <p14:section name="Introduction" id="{D19B2084-020B-BC42-824D-4E4CE599D964}">
          <p14:sldIdLst>
            <p14:sldId id="320"/>
            <p14:sldId id="330"/>
            <p14:sldId id="331"/>
            <p14:sldId id="332"/>
            <p14:sldId id="333"/>
            <p14:sldId id="319"/>
            <p14:sldId id="304"/>
            <p14:sldId id="335"/>
            <p14:sldId id="336"/>
            <p14:sldId id="287"/>
            <p14:sldId id="290"/>
            <p14:sldId id="337"/>
            <p14:sldId id="350"/>
            <p14:sldId id="351"/>
          </p14:sldIdLst>
        </p14:section>
        <p14:section name="Producing" id="{F5DED6DA-1CBD-0846-B933-A460B6633E42}">
          <p14:sldIdLst>
            <p14:sldId id="340"/>
            <p14:sldId id="342"/>
            <p14:sldId id="323"/>
          </p14:sldIdLst>
        </p14:section>
        <p14:section name="Consuming" id="{7A74F03F-80C1-D445-BF81-0460DE08A078}">
          <p14:sldIdLst>
            <p14:sldId id="346"/>
            <p14:sldId id="348"/>
            <p14:sldId id="347"/>
            <p14:sldId id="344"/>
            <p14:sldId id="345"/>
          </p14:sldIdLst>
        </p14:section>
        <p14:section name="Wrap Up" id="{2D80E180-E54F-EC4B-9558-07767D13B441}">
          <p14:sldIdLst>
            <p14:sldId id="349"/>
            <p14:sldId id="352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4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8C01"/>
    <a:srgbClr val="259AD6"/>
    <a:srgbClr val="8CBF3F"/>
    <a:srgbClr val="FFFFFF"/>
    <a:srgbClr val="ABBE00"/>
    <a:srgbClr val="910339"/>
    <a:srgbClr val="041827"/>
    <a:srgbClr val="B1BF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7FBF43-9B98-9A4F-BEF4-4D8583CB2660}" v="19" dt="2020-01-09T15:03:20.730"/>
    <p1510:client id="{DC6EF633-55FE-438F-A4DF-1DDF51E7C93D}" v="1" dt="2020-01-09T16:12:41.9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7"/>
    <p:restoredTop sz="89116"/>
  </p:normalViewPr>
  <p:slideViewPr>
    <p:cSldViewPr snapToGrid="0" snapToObjects="1">
      <p:cViewPr varScale="1">
        <p:scale>
          <a:sx n="116" d="100"/>
          <a:sy n="116" d="100"/>
        </p:scale>
        <p:origin x="168" y="96"/>
      </p:cViewPr>
      <p:guideLst>
        <p:guide orient="horz" pos="24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Woodruff" userId="2dbf025665e4d94d" providerId="LiveId" clId="{DC6EF633-55FE-438F-A4DF-1DDF51E7C93D}"/>
    <pc:docChg chg="addSld modSld">
      <pc:chgData name="Chris Woodruff" userId="2dbf025665e4d94d" providerId="LiveId" clId="{DC6EF633-55FE-438F-A4DF-1DDF51E7C93D}" dt="2020-01-09T16:12:51.942" v="1" actId="20577"/>
      <pc:docMkLst>
        <pc:docMk/>
      </pc:docMkLst>
      <pc:sldChg chg="modSp">
        <pc:chgData name="Chris Woodruff" userId="2dbf025665e4d94d" providerId="LiveId" clId="{DC6EF633-55FE-438F-A4DF-1DDF51E7C93D}" dt="2020-01-09T16:12:51.942" v="1" actId="20577"/>
        <pc:sldMkLst>
          <pc:docMk/>
          <pc:sldMk cId="2033265521" sldId="340"/>
        </pc:sldMkLst>
        <pc:spChg chg="mod">
          <ac:chgData name="Chris Woodruff" userId="2dbf025665e4d94d" providerId="LiveId" clId="{DC6EF633-55FE-438F-A4DF-1DDF51E7C93D}" dt="2020-01-09T16:12:51.942" v="1" actId="20577"/>
          <ac:spMkLst>
            <pc:docMk/>
            <pc:sldMk cId="2033265521" sldId="340"/>
            <ac:spMk id="4" creationId="{F4A86497-8B55-A04C-831B-F10139BD3137}"/>
          </ac:spMkLst>
        </pc:spChg>
      </pc:sldChg>
      <pc:sldChg chg="add">
        <pc:chgData name="Chris Woodruff" userId="2dbf025665e4d94d" providerId="LiveId" clId="{DC6EF633-55FE-438F-A4DF-1DDF51E7C93D}" dt="2020-01-09T16:12:41.957" v="0"/>
        <pc:sldMkLst>
          <pc:docMk/>
          <pc:sldMk cId="1322174493" sldId="352"/>
        </pc:sldMkLst>
      </pc:sldChg>
    </pc:docChg>
  </pc:docChgLst>
</pc:chgInfo>
</file>

<file path=ppt/media/image1.jp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0D4EE-5500-0B4A-80D3-69EAE32718A5}" type="datetimeFigureOut">
              <a:rPr lang="en-US" smtClean="0"/>
              <a:t>1/9/2020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F45CC-93CD-6E46-BA28-F087AB41A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45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8CD7E-1197-9041-9EA9-3B1097BE46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98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8CD7E-1197-9041-9EA9-3B1097BE46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426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8CD7E-1197-9041-9EA9-3B1097BE46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23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F45CC-93CD-6E46-BA28-F087AB41AA8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34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8CD7E-1197-9041-9EA9-3B1097BE463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62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98FAE-0B7F-9449-B1F4-BAC0827B65E1}"/>
              </a:ext>
            </a:extLst>
          </p:cNvPr>
          <p:cNvSpPr/>
          <p:nvPr/>
        </p:nvSpPr>
        <p:spPr>
          <a:xfrm>
            <a:off x="0" y="5849471"/>
            <a:ext cx="12192000" cy="100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EF3ED9-A8D5-3543-9986-EC3F973AC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36" y="6240113"/>
            <a:ext cx="1930356" cy="23459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DDE2DEF-A2DA-7144-814D-951649ECDB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2ACB31F-22D5-9342-AFCD-7AEE8CA592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D3262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539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 - Blu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5335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- Whit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98FAE-0B7F-9449-B1F4-BAC0827B65E1}"/>
              </a:ext>
            </a:extLst>
          </p:cNvPr>
          <p:cNvSpPr/>
          <p:nvPr/>
        </p:nvSpPr>
        <p:spPr>
          <a:xfrm>
            <a:off x="0" y="5849471"/>
            <a:ext cx="12192000" cy="100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37A691-89AB-3A4F-B7EB-7D318A625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36" y="6240113"/>
            <a:ext cx="1930356" cy="23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084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50863-5227-5D48-AAFA-980059B9E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70150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78C86-2D2E-A748-9D78-D0FC4361F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4987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D32629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B59749-A75E-7047-B887-1D0D1254B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56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ody - White Head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86C785-9843-7F44-9035-07B9E6E91F47}"/>
              </a:ext>
            </a:extLst>
          </p:cNvPr>
          <p:cNvSpPr/>
          <p:nvPr/>
        </p:nvSpPr>
        <p:spPr>
          <a:xfrm>
            <a:off x="0" y="5930"/>
            <a:ext cx="12192000" cy="152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536B6B-0A0B-A64A-8D83-0D3F2FEC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F661A-D07D-F34E-93BC-7E293E742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649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CBB3EF-A5EF-7C40-8B2F-D80B38577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396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ody - Blue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B0C5D018-ADE9-624F-BFBB-AC65906C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2AA8184-3654-7C4A-9EE1-4A4D729B2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649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A5C8AC-8BF9-E74C-A456-FF7256F28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484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ody - Whit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98FAE-0B7F-9449-B1F4-BAC0827B65E1}"/>
              </a:ext>
            </a:extLst>
          </p:cNvPr>
          <p:cNvSpPr/>
          <p:nvPr/>
        </p:nvSpPr>
        <p:spPr>
          <a:xfrm>
            <a:off x="0" y="5849471"/>
            <a:ext cx="12192000" cy="100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8098741-C10D-4C46-B089-EACBC781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88A026A-A857-D747-9455-544FBD2AE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649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1BA9F0-34D4-384C-9388-3CF243BBB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36" y="6240113"/>
            <a:ext cx="1930356" cy="23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516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White Head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86C785-9843-7F44-9035-07B9E6E91F47}"/>
              </a:ext>
            </a:extLst>
          </p:cNvPr>
          <p:cNvSpPr/>
          <p:nvPr/>
        </p:nvSpPr>
        <p:spPr>
          <a:xfrm>
            <a:off x="0" y="-5463"/>
            <a:ext cx="12192000" cy="152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536B6B-0A0B-A64A-8D83-0D3F2FEC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0E087C-F3A0-FD49-B18C-8B93B3AB5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850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Blu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36B6B-0A0B-A64A-8D83-0D3F2FEC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0E087C-F3A0-FD49-B18C-8B93B3AB5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9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Whit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98FAE-0B7F-9449-B1F4-BAC0827B65E1}"/>
              </a:ext>
            </a:extLst>
          </p:cNvPr>
          <p:cNvSpPr/>
          <p:nvPr/>
        </p:nvSpPr>
        <p:spPr>
          <a:xfrm>
            <a:off x="0" y="5849471"/>
            <a:ext cx="12192000" cy="100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8098741-C10D-4C46-B089-EACBC781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9B3E61-0157-A64F-80FD-870D371E1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36" y="6240113"/>
            <a:ext cx="1930356" cy="23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824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- Blu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144BDDD-35E0-6842-B25C-F01617C41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077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6AEB64-E166-FE41-AAF9-609947544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AA625-B6EE-6145-86CC-52E0C18A7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055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Relationship Id="rId9" Type="http://schemas.openxmlformats.org/officeDocument/2006/relationships/image" Target="../media/image1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CFFEC6E-3C7F-7249-8793-7985633510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b="3373"/>
          <a:stretch/>
        </p:blipFill>
        <p:spPr>
          <a:xfrm flipH="1">
            <a:off x="818030" y="351233"/>
            <a:ext cx="10555941" cy="3619308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09464A54-0C3C-9043-B4B9-9056E74D3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23" y="3891950"/>
            <a:ext cx="7818634" cy="3132333"/>
          </a:xfrm>
        </p:spPr>
        <p:txBody>
          <a:bodyPr anchor="t" anchorCtr="0">
            <a:noAutofit/>
          </a:bodyPr>
          <a:lstStyle/>
          <a:p>
            <a:r>
              <a:rPr lang="en-US" sz="4800" dirty="0"/>
              <a:t>Building Scalable, Cloud-Ready Applications with RESTier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A00675B-0A70-7F4D-8360-029C043FB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5861" y="4040985"/>
            <a:ext cx="4086139" cy="2217681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92D050"/>
                </a:solidFill>
              </a:rPr>
              <a:t>Chris Woodruff</a:t>
            </a:r>
          </a:p>
          <a:p>
            <a:r>
              <a:rPr lang="en-US" sz="2200" b="1" dirty="0">
                <a:solidFill>
                  <a:schemeClr val="bg1"/>
                </a:solidFill>
              </a:rPr>
              <a:t>Quicken Loans</a:t>
            </a:r>
          </a:p>
          <a:p>
            <a:r>
              <a:rPr lang="en-US" sz="2200" dirty="0">
                <a:solidFill>
                  <a:schemeClr val="bg1"/>
                </a:solidFill>
              </a:rPr>
              <a:t>Platform Strategist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err="1">
                <a:solidFill>
                  <a:schemeClr val="bg1"/>
                </a:solidFill>
              </a:rPr>
              <a:t>chriswoodruff@quickenloans.com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79381AC-1DBF-D64A-891E-E1C442D6AEAC}"/>
              </a:ext>
            </a:extLst>
          </p:cNvPr>
          <p:cNvCxnSpPr/>
          <p:nvPr/>
        </p:nvCxnSpPr>
        <p:spPr>
          <a:xfrm>
            <a:off x="7833489" y="4040985"/>
            <a:ext cx="0" cy="177440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784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383488-D980-5D43-A506-C9582A29F31D}"/>
              </a:ext>
            </a:extLst>
          </p:cNvPr>
          <p:cNvSpPr/>
          <p:nvPr/>
        </p:nvSpPr>
        <p:spPr>
          <a:xfrm>
            <a:off x="1927119" y="810879"/>
            <a:ext cx="8368270" cy="5366084"/>
          </a:xfrm>
          <a:prstGeom prst="rect">
            <a:avLst/>
          </a:prstGeom>
          <a:solidFill>
            <a:schemeClr val="bg1"/>
          </a:solidFill>
          <a:ln w="44450">
            <a:solidFill>
              <a:srgbClr val="8CB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F02030-2963-5343-B671-846FD5F97C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9" r="26379" b="13743"/>
          <a:stretch/>
        </p:blipFill>
        <p:spPr>
          <a:xfrm>
            <a:off x="2155719" y="965607"/>
            <a:ext cx="6917943" cy="505662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35A22CC-9A81-804B-A5DB-2C575C950C57}"/>
              </a:ext>
            </a:extLst>
          </p:cNvPr>
          <p:cNvGrpSpPr/>
          <p:nvPr/>
        </p:nvGrpSpPr>
        <p:grpSpPr>
          <a:xfrm>
            <a:off x="7337447" y="3166777"/>
            <a:ext cx="2698834" cy="2725616"/>
            <a:chOff x="638907" y="1547446"/>
            <a:chExt cx="3956538" cy="402687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3EC5FF3-F87B-0B40-B3F1-C52FE7A2E17D}"/>
                </a:ext>
              </a:extLst>
            </p:cNvPr>
            <p:cNvSpPr/>
            <p:nvPr/>
          </p:nvSpPr>
          <p:spPr>
            <a:xfrm>
              <a:off x="638907" y="1547446"/>
              <a:ext cx="3956538" cy="4026878"/>
            </a:xfrm>
            <a:prstGeom prst="rect">
              <a:avLst/>
            </a:prstGeom>
            <a:solidFill>
              <a:srgbClr val="FB8C01"/>
            </a:solidFill>
            <a:ln>
              <a:solidFill>
                <a:srgbClr val="FB8C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F3BF1B3-7E5C-BD4A-A96B-9062F283A7A1}"/>
                </a:ext>
              </a:extLst>
            </p:cNvPr>
            <p:cNvSpPr/>
            <p:nvPr/>
          </p:nvSpPr>
          <p:spPr>
            <a:xfrm>
              <a:off x="1006582" y="1924455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B2D8FE-4FB9-2945-8384-BAC0A06F0D6C}"/>
                </a:ext>
              </a:extLst>
            </p:cNvPr>
            <p:cNvSpPr/>
            <p:nvPr/>
          </p:nvSpPr>
          <p:spPr>
            <a:xfrm>
              <a:off x="2803004" y="1924455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369E286-991D-EC4E-B2F6-AF57621C14AC}"/>
                </a:ext>
              </a:extLst>
            </p:cNvPr>
            <p:cNvSpPr/>
            <p:nvPr/>
          </p:nvSpPr>
          <p:spPr>
            <a:xfrm>
              <a:off x="1006582" y="2648873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1C68F75-09E1-8946-9456-9BF2FCAA4CD9}"/>
                </a:ext>
              </a:extLst>
            </p:cNvPr>
            <p:cNvSpPr/>
            <p:nvPr/>
          </p:nvSpPr>
          <p:spPr>
            <a:xfrm>
              <a:off x="2803004" y="2648873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3662AB3-BF35-A44F-8E55-ECC61304621B}"/>
                </a:ext>
              </a:extLst>
            </p:cNvPr>
            <p:cNvSpPr/>
            <p:nvPr/>
          </p:nvSpPr>
          <p:spPr>
            <a:xfrm>
              <a:off x="1006582" y="3395864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084B10E-1B5E-C64F-B9A4-5DFCF90FE917}"/>
                </a:ext>
              </a:extLst>
            </p:cNvPr>
            <p:cNvSpPr/>
            <p:nvPr/>
          </p:nvSpPr>
          <p:spPr>
            <a:xfrm>
              <a:off x="2803004" y="3395864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1D911BB-3F9D-C642-B956-096468043D65}"/>
                </a:ext>
              </a:extLst>
            </p:cNvPr>
            <p:cNvSpPr/>
            <p:nvPr/>
          </p:nvSpPr>
          <p:spPr>
            <a:xfrm>
              <a:off x="1197360" y="4014038"/>
              <a:ext cx="1230646" cy="12259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9D4AAD9-2A71-D345-9160-C4BB6DB0C986}"/>
                </a:ext>
              </a:extLst>
            </p:cNvPr>
            <p:cNvSpPr/>
            <p:nvPr/>
          </p:nvSpPr>
          <p:spPr>
            <a:xfrm>
              <a:off x="2803004" y="4176766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7134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446D98D-FE49-1744-AFEA-B16A376E0C9D}"/>
              </a:ext>
            </a:extLst>
          </p:cNvPr>
          <p:cNvSpPr txBox="1"/>
          <p:nvPr/>
        </p:nvSpPr>
        <p:spPr>
          <a:xfrm>
            <a:off x="674077" y="4097726"/>
            <a:ext cx="406072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Chris Woodruff</a:t>
            </a:r>
          </a:p>
          <a:p>
            <a:r>
              <a:rPr lang="en-US" sz="3600" i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Platform Strategist</a:t>
            </a:r>
          </a:p>
        </p:txBody>
      </p:sp>
      <p:pic>
        <p:nvPicPr>
          <p:cNvPr id="8" name="Picture 7" descr="A close up of a mask&#10;&#10;Description automatically generated">
            <a:extLst>
              <a:ext uri="{FF2B5EF4-FFF2-40B4-BE49-F238E27FC236}">
                <a16:creationId xmlns:a16="http://schemas.microsoft.com/office/drawing/2014/main" id="{0D7967D9-D130-CB46-A4D1-54690A6B7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469" y="925782"/>
            <a:ext cx="6568454" cy="492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64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43EBC-F585-4942-A005-95EE4622E06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37850" y="6176963"/>
            <a:ext cx="1454150" cy="365125"/>
          </a:xfrm>
          <a:prstGeom prst="rect">
            <a:avLst/>
          </a:prstGeom>
        </p:spPr>
        <p:txBody>
          <a:bodyPr/>
          <a:lstStyle/>
          <a:p>
            <a:fld id="{3D1785CF-2F9B-1D40-9AD4-FE45D2E55E27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50E054-8876-794E-8504-3103026AD73A}"/>
              </a:ext>
            </a:extLst>
          </p:cNvPr>
          <p:cNvSpPr txBox="1"/>
          <p:nvPr/>
        </p:nvSpPr>
        <p:spPr>
          <a:xfrm>
            <a:off x="5425464" y="1747616"/>
            <a:ext cx="62331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FFFFFF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OBSESSED WITH FINDING A BETTER WAY.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84C127-74FF-644B-A5F8-F68B2A257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06" y="616289"/>
            <a:ext cx="3874702" cy="60306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308384-6E2D-9640-AA98-FCACD16AF764}"/>
              </a:ext>
            </a:extLst>
          </p:cNvPr>
          <p:cNvSpPr txBox="1"/>
          <p:nvPr/>
        </p:nvSpPr>
        <p:spPr>
          <a:xfrm>
            <a:off x="7918695" y="4608620"/>
            <a:ext cx="50526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ABBE00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Quicken Loans ISMs</a:t>
            </a:r>
          </a:p>
        </p:txBody>
      </p:sp>
    </p:spTree>
    <p:extLst>
      <p:ext uri="{BB962C8B-B14F-4D97-AF65-F5344CB8AC3E}">
        <p14:creationId xmlns:p14="http://schemas.microsoft.com/office/powerpoint/2010/main" val="1078993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98" y="1703326"/>
            <a:ext cx="3765065" cy="37650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795E3B-4609-9A47-BAFD-386F70D9E023}"/>
              </a:ext>
            </a:extLst>
          </p:cNvPr>
          <p:cNvSpPr txBox="1"/>
          <p:nvPr/>
        </p:nvSpPr>
        <p:spPr>
          <a:xfrm>
            <a:off x="379559" y="5536394"/>
            <a:ext cx="32955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producing</a:t>
            </a:r>
            <a:endParaRPr lang="en-US" sz="3600" dirty="0">
              <a:solidFill>
                <a:srgbClr val="FFFFFF"/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A066B1C-1A81-BE49-903E-2FCEF55518D9}"/>
              </a:ext>
            </a:extLst>
          </p:cNvPr>
          <p:cNvSpPr txBox="1">
            <a:spLocks/>
          </p:cNvSpPr>
          <p:nvPr/>
        </p:nvSpPr>
        <p:spPr>
          <a:xfrm>
            <a:off x="1436080" y="6404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r"/>
            <a:r>
              <a:rPr lang="en-US" sz="8800" b="1" dirty="0">
                <a:solidFill>
                  <a:srgbClr val="FFFFFF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89762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861BF0F-F6BE-E74F-A3C7-624B18ED2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596" y="1703325"/>
            <a:ext cx="3765065" cy="3765065"/>
          </a:xfrm>
          <a:prstGeom prst="rect">
            <a:avLst/>
          </a:prstGeom>
        </p:spPr>
      </p:pic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44798" y="1703326"/>
            <a:ext cx="3765065" cy="37650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795E3B-4609-9A47-BAFD-386F70D9E023}"/>
              </a:ext>
            </a:extLst>
          </p:cNvPr>
          <p:cNvSpPr txBox="1"/>
          <p:nvPr/>
        </p:nvSpPr>
        <p:spPr>
          <a:xfrm>
            <a:off x="379559" y="5536394"/>
            <a:ext cx="32955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producing</a:t>
            </a:r>
            <a:endParaRPr lang="en-US" sz="3600" dirty="0">
              <a:solidFill>
                <a:schemeClr val="bg1">
                  <a:lumMod val="75000"/>
                </a:schemeClr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B346B9-7850-A74C-9E89-DC9386FC188E}"/>
              </a:ext>
            </a:extLst>
          </p:cNvPr>
          <p:cNvSpPr txBox="1"/>
          <p:nvPr/>
        </p:nvSpPr>
        <p:spPr>
          <a:xfrm>
            <a:off x="4588575" y="5536394"/>
            <a:ext cx="30131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consuming</a:t>
            </a:r>
            <a:endParaRPr lang="en-US" sz="3600" dirty="0">
              <a:solidFill>
                <a:schemeClr val="bg1"/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A066B1C-1A81-BE49-903E-2FCEF55518D9}"/>
              </a:ext>
            </a:extLst>
          </p:cNvPr>
          <p:cNvSpPr txBox="1">
            <a:spLocks/>
          </p:cNvSpPr>
          <p:nvPr/>
        </p:nvSpPr>
        <p:spPr>
          <a:xfrm>
            <a:off x="1436080" y="6404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r"/>
            <a:r>
              <a:rPr lang="en-US" sz="8800" b="1" dirty="0">
                <a:solidFill>
                  <a:srgbClr val="FFFFFF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729264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861BF0F-F6BE-E74F-A3C7-624B18ED28D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4212596" y="1703325"/>
            <a:ext cx="3765065" cy="3765065"/>
          </a:xfrm>
          <a:prstGeom prst="rect">
            <a:avLst/>
          </a:prstGeom>
        </p:spPr>
      </p:pic>
      <p:pic>
        <p:nvPicPr>
          <p:cNvPr id="3" name="Picture 2" descr="A picture containing plate&#10;&#10;Description automatically generated">
            <a:extLst>
              <a:ext uri="{FF2B5EF4-FFF2-40B4-BE49-F238E27FC236}">
                <a16:creationId xmlns:a16="http://schemas.microsoft.com/office/drawing/2014/main" id="{3235BBC8-A98D-AF47-9324-0001AF95BAA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2137" y="1703325"/>
            <a:ext cx="3765065" cy="3765065"/>
          </a:xfrm>
          <a:prstGeom prst="rect">
            <a:avLst/>
          </a:prstGeom>
        </p:spPr>
      </p:pic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44798" y="1703326"/>
            <a:ext cx="3765065" cy="37650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795E3B-4609-9A47-BAFD-386F70D9E023}"/>
              </a:ext>
            </a:extLst>
          </p:cNvPr>
          <p:cNvSpPr txBox="1"/>
          <p:nvPr/>
        </p:nvSpPr>
        <p:spPr>
          <a:xfrm>
            <a:off x="379559" y="5536394"/>
            <a:ext cx="32955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producing</a:t>
            </a:r>
            <a:endParaRPr lang="en-US" sz="3600" dirty="0">
              <a:solidFill>
                <a:schemeClr val="bg1">
                  <a:lumMod val="75000"/>
                </a:schemeClr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0AE79D-7316-4C47-BF9A-FA0887B50322}"/>
              </a:ext>
            </a:extLst>
          </p:cNvPr>
          <p:cNvSpPr txBox="1"/>
          <p:nvPr/>
        </p:nvSpPr>
        <p:spPr>
          <a:xfrm>
            <a:off x="8441292" y="5536394"/>
            <a:ext cx="34467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testing</a:t>
            </a:r>
            <a:endParaRPr lang="en-US" sz="3600" dirty="0">
              <a:solidFill>
                <a:srgbClr val="FFFFFF"/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A066B1C-1A81-BE49-903E-2FCEF55518D9}"/>
              </a:ext>
            </a:extLst>
          </p:cNvPr>
          <p:cNvSpPr txBox="1">
            <a:spLocks/>
          </p:cNvSpPr>
          <p:nvPr/>
        </p:nvSpPr>
        <p:spPr>
          <a:xfrm>
            <a:off x="1436080" y="6404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r"/>
            <a:r>
              <a:rPr lang="en-US" sz="8800" b="1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BF70DC-36D0-E94C-9C9B-23383E2A4281}"/>
              </a:ext>
            </a:extLst>
          </p:cNvPr>
          <p:cNvSpPr txBox="1"/>
          <p:nvPr/>
        </p:nvSpPr>
        <p:spPr>
          <a:xfrm>
            <a:off x="4588575" y="5536394"/>
            <a:ext cx="30131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consuming</a:t>
            </a:r>
            <a:endParaRPr lang="en-US" sz="3600" dirty="0">
              <a:solidFill>
                <a:schemeClr val="bg1">
                  <a:lumMod val="75000"/>
                </a:schemeClr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3624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D931CD-832C-AD41-8435-0AC3FDD26605}"/>
              </a:ext>
            </a:extLst>
          </p:cNvPr>
          <p:cNvSpPr txBox="1"/>
          <p:nvPr/>
        </p:nvSpPr>
        <p:spPr>
          <a:xfrm>
            <a:off x="5553807" y="4059795"/>
            <a:ext cx="5416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Open Data Protocol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A86497-8B55-A04C-831B-F10139BD3137}"/>
              </a:ext>
            </a:extLst>
          </p:cNvPr>
          <p:cNvSpPr txBox="1"/>
          <p:nvPr/>
        </p:nvSpPr>
        <p:spPr>
          <a:xfrm>
            <a:off x="4179276" y="2206516"/>
            <a:ext cx="816512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b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OData</a:t>
            </a:r>
            <a:endParaRPr lang="en-US" sz="15000" b="1" dirty="0">
              <a:solidFill>
                <a:schemeClr val="bg1"/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193C91B-1BDE-4B42-BAD5-67B81330C525}"/>
              </a:ext>
            </a:extLst>
          </p:cNvPr>
          <p:cNvGrpSpPr/>
          <p:nvPr/>
        </p:nvGrpSpPr>
        <p:grpSpPr>
          <a:xfrm>
            <a:off x="638907" y="1547446"/>
            <a:ext cx="3956538" cy="4026878"/>
            <a:chOff x="638907" y="1547446"/>
            <a:chExt cx="3956538" cy="402687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57D391-C99E-5E49-B3DE-A76443B41ECE}"/>
                </a:ext>
              </a:extLst>
            </p:cNvPr>
            <p:cNvSpPr/>
            <p:nvPr/>
          </p:nvSpPr>
          <p:spPr>
            <a:xfrm>
              <a:off x="638907" y="1547446"/>
              <a:ext cx="3956538" cy="4026878"/>
            </a:xfrm>
            <a:prstGeom prst="rect">
              <a:avLst/>
            </a:prstGeom>
            <a:solidFill>
              <a:srgbClr val="FB8C01"/>
            </a:solidFill>
            <a:ln>
              <a:solidFill>
                <a:srgbClr val="FB8C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20D9177-E3ED-9F45-B487-F74223E5605F}"/>
                </a:ext>
              </a:extLst>
            </p:cNvPr>
            <p:cNvSpPr/>
            <p:nvPr/>
          </p:nvSpPr>
          <p:spPr>
            <a:xfrm>
              <a:off x="1006582" y="1924455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752B0CE-8230-4041-A7A5-9AA21AE77542}"/>
                </a:ext>
              </a:extLst>
            </p:cNvPr>
            <p:cNvSpPr/>
            <p:nvPr/>
          </p:nvSpPr>
          <p:spPr>
            <a:xfrm>
              <a:off x="2803004" y="1924455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109DAC8-5A19-A941-AA65-1E82FEA68188}"/>
                </a:ext>
              </a:extLst>
            </p:cNvPr>
            <p:cNvSpPr/>
            <p:nvPr/>
          </p:nvSpPr>
          <p:spPr>
            <a:xfrm>
              <a:off x="1006582" y="2648873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8FCA136-1538-8E49-87C8-EC8F7CB0AA5D}"/>
                </a:ext>
              </a:extLst>
            </p:cNvPr>
            <p:cNvSpPr/>
            <p:nvPr/>
          </p:nvSpPr>
          <p:spPr>
            <a:xfrm>
              <a:off x="2803004" y="2648873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B9DBF9-3FCC-8844-BFBF-64876D23991C}"/>
                </a:ext>
              </a:extLst>
            </p:cNvPr>
            <p:cNvSpPr/>
            <p:nvPr/>
          </p:nvSpPr>
          <p:spPr>
            <a:xfrm>
              <a:off x="1006582" y="3395864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ABF5A2-7A19-8E45-A40C-BC08884E89B1}"/>
                </a:ext>
              </a:extLst>
            </p:cNvPr>
            <p:cNvSpPr/>
            <p:nvPr/>
          </p:nvSpPr>
          <p:spPr>
            <a:xfrm>
              <a:off x="2803004" y="3395864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A72E818-1C9C-2048-B5F6-CF2C42270365}"/>
                </a:ext>
              </a:extLst>
            </p:cNvPr>
            <p:cNvSpPr/>
            <p:nvPr/>
          </p:nvSpPr>
          <p:spPr>
            <a:xfrm>
              <a:off x="1197360" y="4014038"/>
              <a:ext cx="1230646" cy="12259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78EF7-39FE-AD42-8738-4CE011334C38}"/>
                </a:ext>
              </a:extLst>
            </p:cNvPr>
            <p:cNvSpPr/>
            <p:nvPr/>
          </p:nvSpPr>
          <p:spPr>
            <a:xfrm>
              <a:off x="2803004" y="4176766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3265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445" y="2705649"/>
            <a:ext cx="3765065" cy="37650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B6E4DA-32BA-6A4B-9354-D350A8A0AAD3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producing the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A5A0E0-038A-674B-BF3E-D920EFE48B1C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Web API</a:t>
            </a:r>
          </a:p>
        </p:txBody>
      </p:sp>
    </p:spTree>
    <p:extLst>
      <p:ext uri="{BB962C8B-B14F-4D97-AF65-F5344CB8AC3E}">
        <p14:creationId xmlns:p14="http://schemas.microsoft.com/office/powerpoint/2010/main" val="2072704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D57AA0-4599-CB4F-B5A0-025AAF88528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37850" y="6176963"/>
            <a:ext cx="1454150" cy="365125"/>
          </a:xfrm>
          <a:prstGeom prst="rect">
            <a:avLst/>
          </a:prstGeom>
        </p:spPr>
        <p:txBody>
          <a:bodyPr/>
          <a:lstStyle/>
          <a:p>
            <a:fld id="{3D1785CF-2F9B-1D40-9AD4-FE45D2E55E27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8EAB1B-BC33-0848-93FA-FA7C64C50B26}"/>
              </a:ext>
            </a:extLst>
          </p:cNvPr>
          <p:cNvSpPr/>
          <p:nvPr/>
        </p:nvSpPr>
        <p:spPr>
          <a:xfrm>
            <a:off x="1927119" y="810879"/>
            <a:ext cx="8368270" cy="5366084"/>
          </a:xfrm>
          <a:prstGeom prst="rect">
            <a:avLst/>
          </a:prstGeom>
          <a:solidFill>
            <a:schemeClr val="bg1"/>
          </a:solidFill>
          <a:ln w="76200">
            <a:solidFill>
              <a:srgbClr val="8CB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F3F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F0B875-4A24-2142-A7E2-C86B7507C368}"/>
              </a:ext>
            </a:extLst>
          </p:cNvPr>
          <p:cNvSpPr txBox="1">
            <a:spLocks/>
          </p:cNvSpPr>
          <p:nvPr/>
        </p:nvSpPr>
        <p:spPr>
          <a:xfrm>
            <a:off x="1911865" y="1963737"/>
            <a:ext cx="8368270" cy="14652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ctr"/>
            <a:r>
              <a:rPr lang="en-US" sz="12000" b="1" dirty="0">
                <a:solidFill>
                  <a:srgbClr val="8CBF3F"/>
                </a:solidFill>
              </a:rPr>
              <a:t>demo</a:t>
            </a:r>
          </a:p>
        </p:txBody>
      </p:sp>
      <p:pic>
        <p:nvPicPr>
          <p:cNvPr id="6" name="Picture 5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E710C697-4BA2-2047-A72C-1AF58CD14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4820" y="4526086"/>
            <a:ext cx="1454150" cy="145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4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864445" y="2705649"/>
            <a:ext cx="3765065" cy="37650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B6E4DA-32BA-6A4B-9354-D350A8A0AAD3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consuming 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A5A0E0-038A-674B-BF3E-D920EFE48B1C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Web API</a:t>
            </a:r>
          </a:p>
        </p:txBody>
      </p:sp>
    </p:spTree>
    <p:extLst>
      <p:ext uri="{BB962C8B-B14F-4D97-AF65-F5344CB8AC3E}">
        <p14:creationId xmlns:p14="http://schemas.microsoft.com/office/powerpoint/2010/main" val="3029083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0F20C4-574D-4AD1-A244-96E69925E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http://globallyspotted.com/wp-content/uploads/2016/06/GlobalSpottersNetwork.jpg">
            <a:extLst>
              <a:ext uri="{FF2B5EF4-FFF2-40B4-BE49-F238E27FC236}">
                <a16:creationId xmlns:a16="http://schemas.microsoft.com/office/drawing/2014/main" id="{7CD91E5D-5DB0-4FA0-A73D-A829E9181F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71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blipFill>
            <a:blip r:embed="rId3">
              <a:alphaModFix amt="30000"/>
            </a:blip>
            <a:tile tx="0" ty="0" sx="100000" sy="100000" flip="none" algn="tl"/>
          </a:blipFill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A7CC453-6F47-4427-B67D-37E65A92C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B6AD4D9-2CD8-4BB1-8DA9-B1E2BC9BB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rgbClr val="FFFFFF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58E860C5-0E72-4769-BC34-B0F6BEFBC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rgbClr val="FFFFFF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1792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omputer&#10;&#10;Description automatically generated">
            <a:extLst>
              <a:ext uri="{FF2B5EF4-FFF2-40B4-BE49-F238E27FC236}">
                <a16:creationId xmlns:a16="http://schemas.microsoft.com/office/drawing/2014/main" id="{6DD91F18-D6F6-3E48-8B3B-5FF262D06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399" y="2876293"/>
            <a:ext cx="6173664" cy="399929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2C1D115-D324-1D49-96DF-CA5F3AD66766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generate the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E94BF-B553-5C48-A307-88FB0A56B86A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Client</a:t>
            </a:r>
          </a:p>
        </p:txBody>
      </p:sp>
    </p:spTree>
    <p:extLst>
      <p:ext uri="{BB962C8B-B14F-4D97-AF65-F5344CB8AC3E}">
        <p14:creationId xmlns:p14="http://schemas.microsoft.com/office/powerpoint/2010/main" val="13473605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D57AA0-4599-CB4F-B5A0-025AAF88528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37850" y="6176963"/>
            <a:ext cx="1454150" cy="365125"/>
          </a:xfrm>
          <a:prstGeom prst="rect">
            <a:avLst/>
          </a:prstGeom>
        </p:spPr>
        <p:txBody>
          <a:bodyPr/>
          <a:lstStyle/>
          <a:p>
            <a:fld id="{3D1785CF-2F9B-1D40-9AD4-FE45D2E55E27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8EAB1B-BC33-0848-93FA-FA7C64C50B26}"/>
              </a:ext>
            </a:extLst>
          </p:cNvPr>
          <p:cNvSpPr/>
          <p:nvPr/>
        </p:nvSpPr>
        <p:spPr>
          <a:xfrm>
            <a:off x="1927119" y="810879"/>
            <a:ext cx="8368270" cy="5366084"/>
          </a:xfrm>
          <a:prstGeom prst="rect">
            <a:avLst/>
          </a:prstGeom>
          <a:solidFill>
            <a:schemeClr val="bg1"/>
          </a:solidFill>
          <a:ln w="76200">
            <a:solidFill>
              <a:srgbClr val="8CB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F3F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F0B875-4A24-2142-A7E2-C86B7507C368}"/>
              </a:ext>
            </a:extLst>
          </p:cNvPr>
          <p:cNvSpPr txBox="1">
            <a:spLocks/>
          </p:cNvSpPr>
          <p:nvPr/>
        </p:nvSpPr>
        <p:spPr>
          <a:xfrm>
            <a:off x="1911865" y="1963737"/>
            <a:ext cx="8368270" cy="14652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ctr"/>
            <a:r>
              <a:rPr lang="en-US" sz="12000" b="1" dirty="0">
                <a:solidFill>
                  <a:srgbClr val="8CBF3F"/>
                </a:solidFill>
              </a:rPr>
              <a:t>demo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10C697-4BA2-2047-A72C-1AF58CD143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504820" y="4526086"/>
            <a:ext cx="1454150" cy="145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0283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late&#10;&#10;Description automatically generated">
            <a:extLst>
              <a:ext uri="{FF2B5EF4-FFF2-40B4-BE49-F238E27FC236}">
                <a16:creationId xmlns:a16="http://schemas.microsoft.com/office/drawing/2014/main" id="{38B8C8CA-1AAE-FC48-87DB-6E382D112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34" y="2828760"/>
            <a:ext cx="3765065" cy="37650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B6E4DA-32BA-6A4B-9354-D350A8A0AAD3}"/>
              </a:ext>
            </a:extLst>
          </p:cNvPr>
          <p:cNvSpPr/>
          <p:nvPr/>
        </p:nvSpPr>
        <p:spPr>
          <a:xfrm>
            <a:off x="3314078" y="1059044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testing 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A5A0E0-038A-674B-BF3E-D920EFE48B1C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Web API</a:t>
            </a:r>
          </a:p>
        </p:txBody>
      </p:sp>
    </p:spTree>
    <p:extLst>
      <p:ext uri="{BB962C8B-B14F-4D97-AF65-F5344CB8AC3E}">
        <p14:creationId xmlns:p14="http://schemas.microsoft.com/office/powerpoint/2010/main" val="111447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D57AA0-4599-CB4F-B5A0-025AAF88528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37850" y="6176963"/>
            <a:ext cx="1454150" cy="365125"/>
          </a:xfrm>
          <a:prstGeom prst="rect">
            <a:avLst/>
          </a:prstGeom>
        </p:spPr>
        <p:txBody>
          <a:bodyPr/>
          <a:lstStyle/>
          <a:p>
            <a:fld id="{3D1785CF-2F9B-1D40-9AD4-FE45D2E55E27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8EAB1B-BC33-0848-93FA-FA7C64C50B26}"/>
              </a:ext>
            </a:extLst>
          </p:cNvPr>
          <p:cNvSpPr/>
          <p:nvPr/>
        </p:nvSpPr>
        <p:spPr>
          <a:xfrm>
            <a:off x="1927119" y="810879"/>
            <a:ext cx="8368270" cy="5366084"/>
          </a:xfrm>
          <a:prstGeom prst="rect">
            <a:avLst/>
          </a:prstGeom>
          <a:solidFill>
            <a:schemeClr val="bg1"/>
          </a:solidFill>
          <a:ln w="76200">
            <a:solidFill>
              <a:srgbClr val="8CB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F3F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F0B875-4A24-2142-A7E2-C86B7507C368}"/>
              </a:ext>
            </a:extLst>
          </p:cNvPr>
          <p:cNvSpPr txBox="1">
            <a:spLocks/>
          </p:cNvSpPr>
          <p:nvPr/>
        </p:nvSpPr>
        <p:spPr>
          <a:xfrm>
            <a:off x="1911865" y="1963737"/>
            <a:ext cx="8368270" cy="14652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ctr"/>
            <a:r>
              <a:rPr lang="en-US" sz="12000" b="1" dirty="0">
                <a:solidFill>
                  <a:srgbClr val="8CBF3F"/>
                </a:solidFill>
              </a:rPr>
              <a:t>demo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10C697-4BA2-2047-A72C-1AF58CD143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79866" y="4526086"/>
            <a:ext cx="1454150" cy="145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902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man&#10;&#10;Description automatically generated">
            <a:extLst>
              <a:ext uri="{FF2B5EF4-FFF2-40B4-BE49-F238E27FC236}">
                <a16:creationId xmlns:a16="http://schemas.microsoft.com/office/drawing/2014/main" id="{11D5B423-FE9D-6E4E-9C45-6E81650607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7955" r="12108" b="14759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02DD9C2-790B-114B-ABBB-3D2B444B4C52}"/>
              </a:ext>
            </a:extLst>
          </p:cNvPr>
          <p:cNvSpPr txBox="1">
            <a:spLocks/>
          </p:cNvSpPr>
          <p:nvPr/>
        </p:nvSpPr>
        <p:spPr>
          <a:xfrm>
            <a:off x="5648069" y="634162"/>
            <a:ext cx="5868515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the bliss from using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ABE78F-DCAB-124E-B371-42E222D2EFB5}"/>
              </a:ext>
            </a:extLst>
          </p:cNvPr>
          <p:cNvSpPr txBox="1"/>
          <p:nvPr/>
        </p:nvSpPr>
        <p:spPr>
          <a:xfrm>
            <a:off x="5577729" y="1173850"/>
            <a:ext cx="715329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endParaRPr lang="en-US" sz="115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128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B3105E-42F7-4D16-80B4-FB2F16F9ED5F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 Project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3BF449-EE9F-4B56-9B72-3E1637ED37D1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help the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673FE3-F34B-4EEC-831A-974B62115E80}"/>
              </a:ext>
            </a:extLst>
          </p:cNvPr>
          <p:cNvSpPr/>
          <p:nvPr/>
        </p:nvSpPr>
        <p:spPr>
          <a:xfrm>
            <a:off x="1552836" y="4029241"/>
            <a:ext cx="740241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cket Sans" panose="020B0602020202020204"/>
              </a:rPr>
              <a:t>https://github.com/OData/RESTier</a:t>
            </a:r>
          </a:p>
        </p:txBody>
      </p:sp>
    </p:spTree>
    <p:extLst>
      <p:ext uri="{BB962C8B-B14F-4D97-AF65-F5344CB8AC3E}">
        <p14:creationId xmlns:p14="http://schemas.microsoft.com/office/powerpoint/2010/main" val="13221744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9464A54-0C3C-9043-B4B9-9056E74D3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097" y="4536832"/>
            <a:ext cx="6275768" cy="2093204"/>
          </a:xfrm>
        </p:spPr>
        <p:txBody>
          <a:bodyPr anchor="t" anchorCtr="0">
            <a:normAutofit/>
          </a:bodyPr>
          <a:lstStyle/>
          <a:p>
            <a:r>
              <a:rPr lang="en-US" sz="8000" b="1" dirty="0"/>
              <a:t>Thank you!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79381AC-1DBF-D64A-891E-E1C442D6AEAC}"/>
              </a:ext>
            </a:extLst>
          </p:cNvPr>
          <p:cNvCxnSpPr/>
          <p:nvPr/>
        </p:nvCxnSpPr>
        <p:spPr>
          <a:xfrm>
            <a:off x="6715422" y="4363322"/>
            <a:ext cx="0" cy="177440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C5CCD06F-81CF-B647-AE34-C6DBCA620730}"/>
              </a:ext>
            </a:extLst>
          </p:cNvPr>
          <p:cNvSpPr txBox="1">
            <a:spLocks/>
          </p:cNvSpPr>
          <p:nvPr/>
        </p:nvSpPr>
        <p:spPr>
          <a:xfrm>
            <a:off x="7043400" y="4224271"/>
            <a:ext cx="4773995" cy="25059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D32629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259AD6"/>
                </a:solidFill>
              </a:rPr>
              <a:t>Chris Woodruff</a:t>
            </a:r>
          </a:p>
          <a:p>
            <a:r>
              <a:rPr lang="en-US" sz="2200" b="1" dirty="0">
                <a:solidFill>
                  <a:schemeClr val="bg1"/>
                </a:solidFill>
              </a:rPr>
              <a:t>Quicken Loans</a:t>
            </a:r>
          </a:p>
          <a:p>
            <a:r>
              <a:rPr lang="en-US" sz="2200" dirty="0">
                <a:solidFill>
                  <a:schemeClr val="bg1"/>
                </a:solidFill>
              </a:rPr>
              <a:t>Platform Strategist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chriswoodruff@quickenloans.com</a:t>
            </a:r>
          </a:p>
          <a:p>
            <a:r>
              <a:rPr lang="en-US" sz="1800" dirty="0">
                <a:solidFill>
                  <a:schemeClr val="bg1"/>
                </a:solidFill>
              </a:rPr>
              <a:t>@</a:t>
            </a:r>
            <a:r>
              <a:rPr lang="en-US" sz="1800" dirty="0" err="1">
                <a:solidFill>
                  <a:schemeClr val="bg1"/>
                </a:solidFill>
              </a:rPr>
              <a:t>cwoodruff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DD745E-5449-BA4B-8DF5-A49407730B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601" y="812049"/>
            <a:ext cx="6668797" cy="319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5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6B4593-6A14-1F40-986F-6E901075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91" y="409833"/>
            <a:ext cx="3954185" cy="304388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614BBDC-353D-104A-B5B3-28844A447E58}"/>
              </a:ext>
            </a:extLst>
          </p:cNvPr>
          <p:cNvSpPr txBox="1"/>
          <p:nvPr/>
        </p:nvSpPr>
        <p:spPr>
          <a:xfrm>
            <a:off x="5279719" y="918567"/>
            <a:ext cx="2538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Remote Procedure Call (RPC)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A8E32641-F8E1-AA49-B74C-7417B34488C5}"/>
              </a:ext>
            </a:extLst>
          </p:cNvPr>
          <p:cNvSpPr txBox="1">
            <a:spLocks/>
          </p:cNvSpPr>
          <p:nvPr/>
        </p:nvSpPr>
        <p:spPr>
          <a:xfrm>
            <a:off x="409749" y="1455076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441ECB6-F98B-6949-8EA5-403887D78E0A}"/>
              </a:ext>
            </a:extLst>
          </p:cNvPr>
          <p:cNvSpPr txBox="1">
            <a:spLocks/>
          </p:cNvSpPr>
          <p:nvPr/>
        </p:nvSpPr>
        <p:spPr>
          <a:xfrm>
            <a:off x="442436" y="1389174"/>
            <a:ext cx="306250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2800" dirty="0">
                <a:solidFill>
                  <a:srgbClr val="8CBF3F"/>
                </a:solidFill>
              </a:rPr>
              <a:t>types of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8091AB7-63A7-274A-AB05-2A2B2CF21BB1}"/>
              </a:ext>
            </a:extLst>
          </p:cNvPr>
          <p:cNvSpPr txBox="1">
            <a:spLocks/>
          </p:cNvSpPr>
          <p:nvPr/>
        </p:nvSpPr>
        <p:spPr>
          <a:xfrm>
            <a:off x="471819" y="2103437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634894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6B4593-6A14-1F40-986F-6E901075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91" y="409833"/>
            <a:ext cx="3954185" cy="304388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8F4EB988-0C73-D849-A1B2-979BADFE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281" y="397476"/>
            <a:ext cx="2980218" cy="393974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91E7AE8-B455-C448-8002-CF6DDA61453C}"/>
              </a:ext>
            </a:extLst>
          </p:cNvPr>
          <p:cNvSpPr txBox="1"/>
          <p:nvPr/>
        </p:nvSpPr>
        <p:spPr>
          <a:xfrm>
            <a:off x="8959482" y="808740"/>
            <a:ext cx="2165897" cy="2246769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effectLst/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Simple Object Access protocol (SOAP)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14BBDC-353D-104A-B5B3-28844A447E58}"/>
              </a:ext>
            </a:extLst>
          </p:cNvPr>
          <p:cNvSpPr txBox="1"/>
          <p:nvPr/>
        </p:nvSpPr>
        <p:spPr>
          <a:xfrm>
            <a:off x="5279719" y="918567"/>
            <a:ext cx="2538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Remote Procedure Call (RPC)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A8E32641-F8E1-AA49-B74C-7417B34488C5}"/>
              </a:ext>
            </a:extLst>
          </p:cNvPr>
          <p:cNvSpPr txBox="1">
            <a:spLocks/>
          </p:cNvSpPr>
          <p:nvPr/>
        </p:nvSpPr>
        <p:spPr>
          <a:xfrm>
            <a:off x="409749" y="1455076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441ECB6-F98B-6949-8EA5-403887D78E0A}"/>
              </a:ext>
            </a:extLst>
          </p:cNvPr>
          <p:cNvSpPr txBox="1">
            <a:spLocks/>
          </p:cNvSpPr>
          <p:nvPr/>
        </p:nvSpPr>
        <p:spPr>
          <a:xfrm>
            <a:off x="442436" y="1389174"/>
            <a:ext cx="306250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2800" dirty="0">
                <a:solidFill>
                  <a:srgbClr val="8CBF3F"/>
                </a:solidFill>
              </a:rPr>
              <a:t>types of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8091AB7-63A7-274A-AB05-2A2B2CF21BB1}"/>
              </a:ext>
            </a:extLst>
          </p:cNvPr>
          <p:cNvSpPr txBox="1">
            <a:spLocks/>
          </p:cNvSpPr>
          <p:nvPr/>
        </p:nvSpPr>
        <p:spPr>
          <a:xfrm>
            <a:off x="471819" y="2103437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2288676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6B4593-6A14-1F40-986F-6E901075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91" y="409833"/>
            <a:ext cx="3954185" cy="304388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8F4EB988-0C73-D849-A1B2-979BADFE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281" y="397476"/>
            <a:ext cx="2980218" cy="3939747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0CBC930F-D978-C144-AF18-51073A3A3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391" y="2714737"/>
            <a:ext cx="3099486" cy="393974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91E7AE8-B455-C448-8002-CF6DDA61453C}"/>
              </a:ext>
            </a:extLst>
          </p:cNvPr>
          <p:cNvSpPr txBox="1"/>
          <p:nvPr/>
        </p:nvSpPr>
        <p:spPr>
          <a:xfrm>
            <a:off x="8959482" y="808740"/>
            <a:ext cx="2165897" cy="2246769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effectLst/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Simple Object Access protocol (SOAP)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14BBDC-353D-104A-B5B3-28844A447E58}"/>
              </a:ext>
            </a:extLst>
          </p:cNvPr>
          <p:cNvSpPr txBox="1"/>
          <p:nvPr/>
        </p:nvSpPr>
        <p:spPr>
          <a:xfrm>
            <a:off x="5279719" y="918567"/>
            <a:ext cx="2538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Remote Procedure Call (RPC)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C5BCC35-135F-F240-B307-18E1E532BA61}"/>
              </a:ext>
            </a:extLst>
          </p:cNvPr>
          <p:cNvSpPr txBox="1"/>
          <p:nvPr/>
        </p:nvSpPr>
        <p:spPr>
          <a:xfrm>
            <a:off x="5123750" y="4664265"/>
            <a:ext cx="2238794" cy="954107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Calls over HTTP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A8E32641-F8E1-AA49-B74C-7417B34488C5}"/>
              </a:ext>
            </a:extLst>
          </p:cNvPr>
          <p:cNvSpPr txBox="1">
            <a:spLocks/>
          </p:cNvSpPr>
          <p:nvPr/>
        </p:nvSpPr>
        <p:spPr>
          <a:xfrm>
            <a:off x="409749" y="1455076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441ECB6-F98B-6949-8EA5-403887D78E0A}"/>
              </a:ext>
            </a:extLst>
          </p:cNvPr>
          <p:cNvSpPr txBox="1">
            <a:spLocks/>
          </p:cNvSpPr>
          <p:nvPr/>
        </p:nvSpPr>
        <p:spPr>
          <a:xfrm>
            <a:off x="442436" y="1389174"/>
            <a:ext cx="306250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2800" dirty="0">
                <a:solidFill>
                  <a:srgbClr val="8CBF3F"/>
                </a:solidFill>
              </a:rPr>
              <a:t>types of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8091AB7-63A7-274A-AB05-2A2B2CF21BB1}"/>
              </a:ext>
            </a:extLst>
          </p:cNvPr>
          <p:cNvSpPr txBox="1">
            <a:spLocks/>
          </p:cNvSpPr>
          <p:nvPr/>
        </p:nvSpPr>
        <p:spPr>
          <a:xfrm>
            <a:off x="471819" y="2103437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1141659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6B4593-6A14-1F40-986F-6E901075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91" y="409833"/>
            <a:ext cx="3954185" cy="304388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8F4EB988-0C73-D849-A1B2-979BADFE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281" y="397476"/>
            <a:ext cx="2980218" cy="3939747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ADDFC45-6EB0-CA40-A917-C466D57DE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5805" y="3585519"/>
            <a:ext cx="3828378" cy="3043881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0CBC930F-D978-C144-AF18-51073A3A32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6391" y="2714737"/>
            <a:ext cx="3099486" cy="393974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91E7AE8-B455-C448-8002-CF6DDA61453C}"/>
              </a:ext>
            </a:extLst>
          </p:cNvPr>
          <p:cNvSpPr txBox="1"/>
          <p:nvPr/>
        </p:nvSpPr>
        <p:spPr>
          <a:xfrm>
            <a:off x="8959482" y="808740"/>
            <a:ext cx="2165897" cy="2246769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effectLst/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Simple Object Access protocol (SOAP)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FF81D5-09E8-6640-8BB9-7F60CF376630}"/>
              </a:ext>
            </a:extLst>
          </p:cNvPr>
          <p:cNvSpPr txBox="1"/>
          <p:nvPr/>
        </p:nvSpPr>
        <p:spPr>
          <a:xfrm>
            <a:off x="7724501" y="4684611"/>
            <a:ext cx="37265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Representational State Transfer (REST)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14BBDC-353D-104A-B5B3-28844A447E58}"/>
              </a:ext>
            </a:extLst>
          </p:cNvPr>
          <p:cNvSpPr txBox="1"/>
          <p:nvPr/>
        </p:nvSpPr>
        <p:spPr>
          <a:xfrm>
            <a:off x="5279719" y="918567"/>
            <a:ext cx="2538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Remote Procedure Call (RPC)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C5BCC35-135F-F240-B307-18E1E532BA61}"/>
              </a:ext>
            </a:extLst>
          </p:cNvPr>
          <p:cNvSpPr txBox="1"/>
          <p:nvPr/>
        </p:nvSpPr>
        <p:spPr>
          <a:xfrm>
            <a:off x="5123750" y="4664265"/>
            <a:ext cx="2238794" cy="954107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Calls over HTTP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A8E32641-F8E1-AA49-B74C-7417B34488C5}"/>
              </a:ext>
            </a:extLst>
          </p:cNvPr>
          <p:cNvSpPr txBox="1">
            <a:spLocks/>
          </p:cNvSpPr>
          <p:nvPr/>
        </p:nvSpPr>
        <p:spPr>
          <a:xfrm>
            <a:off x="409749" y="1455076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441ECB6-F98B-6949-8EA5-403887D78E0A}"/>
              </a:ext>
            </a:extLst>
          </p:cNvPr>
          <p:cNvSpPr txBox="1">
            <a:spLocks/>
          </p:cNvSpPr>
          <p:nvPr/>
        </p:nvSpPr>
        <p:spPr>
          <a:xfrm>
            <a:off x="442436" y="1389174"/>
            <a:ext cx="306250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2800" dirty="0">
                <a:solidFill>
                  <a:srgbClr val="8CBF3F"/>
                </a:solidFill>
              </a:rPr>
              <a:t>types of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8091AB7-63A7-274A-AB05-2A2B2CF21BB1}"/>
              </a:ext>
            </a:extLst>
          </p:cNvPr>
          <p:cNvSpPr txBox="1">
            <a:spLocks/>
          </p:cNvSpPr>
          <p:nvPr/>
        </p:nvSpPr>
        <p:spPr>
          <a:xfrm>
            <a:off x="471819" y="2103437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3105520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8E09755-5373-4095-A272-4B05E62D4AF6}"/>
              </a:ext>
            </a:extLst>
          </p:cNvPr>
          <p:cNvCxnSpPr>
            <a:cxnSpLocks/>
          </p:cNvCxnSpPr>
          <p:nvPr/>
        </p:nvCxnSpPr>
        <p:spPr>
          <a:xfrm flipH="1">
            <a:off x="2391166" y="4921135"/>
            <a:ext cx="2043823" cy="0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E8AB764-2B4B-43E9-BEAE-998148DD41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89903" y="101144"/>
            <a:ext cx="10515600" cy="1325562"/>
          </a:xfrm>
        </p:spPr>
        <p:txBody>
          <a:bodyPr>
            <a:norm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</a:rPr>
              <a:t>evolution of services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A6F180-3779-4EB5-85AD-126BFC50A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549" y="1630788"/>
            <a:ext cx="1510460" cy="20043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BF1C5E-9560-4DAD-AA1B-6E5501E15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130" y="4398195"/>
            <a:ext cx="1466743" cy="16996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1AD144-33F1-4C29-85B3-874A0359C2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9478" y="4715821"/>
            <a:ext cx="3243752" cy="160900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937E9C-4A40-4C51-9990-21342D337625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2740009" y="2257699"/>
            <a:ext cx="2013934" cy="375261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26CB3E0-B4C1-4E2B-8E2A-0F0869C761E3}"/>
              </a:ext>
            </a:extLst>
          </p:cNvPr>
          <p:cNvCxnSpPr>
            <a:cxnSpLocks/>
          </p:cNvCxnSpPr>
          <p:nvPr/>
        </p:nvCxnSpPr>
        <p:spPr>
          <a:xfrm flipV="1">
            <a:off x="2004422" y="3615467"/>
            <a:ext cx="0" cy="763064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B6BAA12-68D5-4B35-BB13-4C9CD3FD1E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0694" y="3422928"/>
            <a:ext cx="1315473" cy="125109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29BF7B-96DA-4438-B13C-F8FFC9E20C40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2740009" y="3059662"/>
            <a:ext cx="4170685" cy="988815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215412-414D-4586-BE20-431B0FA05EDF}"/>
              </a:ext>
            </a:extLst>
          </p:cNvPr>
          <p:cNvCxnSpPr>
            <a:cxnSpLocks/>
          </p:cNvCxnSpPr>
          <p:nvPr/>
        </p:nvCxnSpPr>
        <p:spPr>
          <a:xfrm>
            <a:off x="7462161" y="2669304"/>
            <a:ext cx="1" cy="753624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4FB564-22C0-4FA7-B5EA-6FA0D8F705D2}"/>
              </a:ext>
            </a:extLst>
          </p:cNvPr>
          <p:cNvCxnSpPr>
            <a:cxnSpLocks/>
          </p:cNvCxnSpPr>
          <p:nvPr/>
        </p:nvCxnSpPr>
        <p:spPr>
          <a:xfrm flipV="1">
            <a:off x="6523124" y="4464424"/>
            <a:ext cx="730604" cy="801688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51C6A646-984A-4035-9354-7B2FC67549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3226" y="2018625"/>
            <a:ext cx="1177615" cy="1532505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9D11AC4-3379-4FF5-86A5-C5390A01CBDB}"/>
              </a:ext>
            </a:extLst>
          </p:cNvPr>
          <p:cNvCxnSpPr>
            <a:cxnSpLocks/>
          </p:cNvCxnSpPr>
          <p:nvPr/>
        </p:nvCxnSpPr>
        <p:spPr>
          <a:xfrm flipH="1">
            <a:off x="8076008" y="2819970"/>
            <a:ext cx="1667218" cy="1277518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D9DA28-3A24-49F0-883E-38DB1D0AEA10}"/>
              </a:ext>
            </a:extLst>
          </p:cNvPr>
          <p:cNvCxnSpPr>
            <a:cxnSpLocks/>
          </p:cNvCxnSpPr>
          <p:nvPr/>
        </p:nvCxnSpPr>
        <p:spPr>
          <a:xfrm flipH="1">
            <a:off x="8160955" y="4317383"/>
            <a:ext cx="2193303" cy="0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94347F-EBAE-410F-BD76-FD123B58C962}"/>
              </a:ext>
            </a:extLst>
          </p:cNvPr>
          <p:cNvCxnSpPr>
            <a:cxnSpLocks/>
          </p:cNvCxnSpPr>
          <p:nvPr/>
        </p:nvCxnSpPr>
        <p:spPr>
          <a:xfrm flipH="1" flipV="1">
            <a:off x="8076008" y="4537279"/>
            <a:ext cx="1964819" cy="993301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08BEFF4-3F3E-4BB8-9508-67C86B4AD0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3943" y="1455736"/>
            <a:ext cx="3086534" cy="160392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B0BBBD-7D22-4DAF-935F-3A88B5BF8C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93309" y="4844120"/>
            <a:ext cx="1677449" cy="10972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40D7E8-97CA-4F89-85F9-075EC8F688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40827" y="3760769"/>
            <a:ext cx="582413" cy="95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9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B2B850-BC1D-784E-A896-624D685F8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534" y="810879"/>
            <a:ext cx="8368270" cy="5366084"/>
          </a:xfrm>
          <a:prstGeom prst="rect">
            <a:avLst/>
          </a:prstGeom>
          <a:ln w="88900">
            <a:solidFill>
              <a:srgbClr val="8CBF3F"/>
            </a:solidFill>
          </a:ln>
        </p:spPr>
      </p:pic>
    </p:spTree>
    <p:extLst>
      <p:ext uri="{BB962C8B-B14F-4D97-AF65-F5344CB8AC3E}">
        <p14:creationId xmlns:p14="http://schemas.microsoft.com/office/powerpoint/2010/main" val="4111692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CF54DD82-AAA7-9642-8C89-CE6F3A56AE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9575" t="8489" b="23705"/>
          <a:stretch/>
        </p:blipFill>
        <p:spPr>
          <a:xfrm>
            <a:off x="-17585" y="-6610"/>
            <a:ext cx="12209585" cy="687122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EF1C04E-C5AA-9A43-BFE6-8A0ECC45D3CF}"/>
              </a:ext>
            </a:extLst>
          </p:cNvPr>
          <p:cNvSpPr txBox="1">
            <a:spLocks/>
          </p:cNvSpPr>
          <p:nvPr/>
        </p:nvSpPr>
        <p:spPr>
          <a:xfrm>
            <a:off x="5684577" y="804528"/>
            <a:ext cx="3763112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the power of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764944-8387-154C-A252-E39A9A5EBBE4}"/>
              </a:ext>
            </a:extLst>
          </p:cNvPr>
          <p:cNvSpPr txBox="1"/>
          <p:nvPr/>
        </p:nvSpPr>
        <p:spPr>
          <a:xfrm>
            <a:off x="5871042" y="1273878"/>
            <a:ext cx="71532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</a:rPr>
              <a:t>$metadata</a:t>
            </a:r>
          </a:p>
        </p:txBody>
      </p:sp>
    </p:spTree>
    <p:extLst>
      <p:ext uri="{BB962C8B-B14F-4D97-AF65-F5344CB8AC3E}">
        <p14:creationId xmlns:p14="http://schemas.microsoft.com/office/powerpoint/2010/main" val="4069108897"/>
      </p:ext>
    </p:extLst>
  </p:cSld>
  <p:clrMapOvr>
    <a:masterClrMapping/>
  </p:clrMapOvr>
</p:sld>
</file>

<file path=ppt/theme/theme1.xml><?xml version="1.0" encoding="utf-8"?>
<a:theme xmlns:a="http://schemas.openxmlformats.org/drawingml/2006/main" name="External Template and QL Slides  v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1062</TotalTime>
  <Words>195</Words>
  <Application>Microsoft Office PowerPoint</Application>
  <PresentationFormat>Widescreen</PresentationFormat>
  <Paragraphs>76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Rocket Sans</vt:lpstr>
      <vt:lpstr>External Template and QL Slides  v3</vt:lpstr>
      <vt:lpstr>Building Scalable, Cloud-Ready Applications with RESTier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evolution of services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Scalable, Cloud-Ready Applications with RESTier</dc:title>
  <dc:creator>Chris Woodruff</dc:creator>
  <cp:lastModifiedBy>Chris Woodruff</cp:lastModifiedBy>
  <cp:revision>18</cp:revision>
  <dcterms:created xsi:type="dcterms:W3CDTF">2020-01-06T22:27:31Z</dcterms:created>
  <dcterms:modified xsi:type="dcterms:W3CDTF">2020-01-09T16:12:55Z</dcterms:modified>
</cp:coreProperties>
</file>